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3" r:id="rId11"/>
    <p:sldId id="267" r:id="rId12"/>
    <p:sldId id="264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etaalpas_en_logo_contactloos_betalen_-_8966256167.jpg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50641&amp;picture=&amp;jazyk=FR" TargetMode="External"/><Relationship Id="rId5" Type="http://schemas.openxmlformats.org/officeDocument/2006/relationships/image" Target="../media/image10.jpg"/><Relationship Id="rId10" Type="http://schemas.openxmlformats.org/officeDocument/2006/relationships/image" Target="../media/image1.png"/><Relationship Id="rId4" Type="http://schemas.openxmlformats.org/officeDocument/2006/relationships/hyperlink" Target="https://pixabay.com/fr/pi%C3%A8ces-de-monnaie-euro-argent-997799/" TargetMode="External"/><Relationship Id="rId9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35BDE-27E8-A74B-872C-21AC8D15A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848216" cy="1646302"/>
          </a:xfrm>
        </p:spPr>
        <p:txBody>
          <a:bodyPr/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activité complémentaire</a:t>
            </a:r>
            <a:br>
              <a:rPr lang="fr-FR" dirty="0"/>
            </a:br>
            <a:r>
              <a:rPr lang="fr-FR" dirty="0"/>
              <a:t>Socio-économie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3D83F1-C5DD-6445-B575-5B84308C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8" y="186872"/>
            <a:ext cx="3623154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05AAAD-D3DC-7746-A9A9-7D86D55CA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4" t="4215" r="4498" b="9718"/>
          <a:stretch/>
        </p:blipFill>
        <p:spPr>
          <a:xfrm>
            <a:off x="1669143" y="909000"/>
            <a:ext cx="7039475" cy="50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ADBA577-3CF4-AF42-9076-877FBB6AD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FB933-FF34-8C43-997A-5BEC2BE12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Revenus, dépenses et budget d’un ménage</a:t>
            </a:r>
          </a:p>
          <a:p>
            <a:pPr marL="0" indent="0" algn="ctr">
              <a:buNone/>
            </a:pPr>
            <a:endParaRPr lang="fr-FR" sz="3200" dirty="0"/>
          </a:p>
          <a:p>
            <a:r>
              <a:rPr lang="fr-FR" dirty="0"/>
              <a:t>Enquête sur l’argent de poche</a:t>
            </a:r>
          </a:p>
          <a:p>
            <a:r>
              <a:rPr lang="fr-FR" dirty="0"/>
              <a:t>Origine des revenus</a:t>
            </a:r>
          </a:p>
          <a:p>
            <a:r>
              <a:rPr lang="fr-FR" dirty="0"/>
              <a:t>Revenus</a:t>
            </a:r>
          </a:p>
          <a:p>
            <a:r>
              <a:rPr lang="fr-FR" dirty="0"/>
              <a:t>Budget d’un ménage</a:t>
            </a:r>
          </a:p>
          <a:p>
            <a:r>
              <a:rPr lang="fr-FR" dirty="0"/>
              <a:t>Classification des dépenses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2EEAF5-9E5B-1943-80F3-E81512BD4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974B11E-6762-234C-876E-54932F9FA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" t="5909" r="4708" b="7743"/>
          <a:stretch/>
        </p:blipFill>
        <p:spPr>
          <a:xfrm>
            <a:off x="1553026" y="1030515"/>
            <a:ext cx="7148236" cy="50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C23969-274A-3540-A3D3-1CA0FF3879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2ED8B-5EBA-4A4B-AB92-1BB4D2EF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/>
              <a:t>L’histoire de la monnaie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dirty="0"/>
              <a:t>Notion de troc</a:t>
            </a:r>
          </a:p>
          <a:p>
            <a:r>
              <a:rPr lang="fr-FR" dirty="0"/>
              <a:t>Différents types de monnaie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60EBA7-4D51-9146-8B70-EE7364E8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2866115"/>
            <a:ext cx="2412371" cy="1800000"/>
          </a:xfrm>
          <a:prstGeom prst="rect">
            <a:avLst/>
          </a:prstGeom>
        </p:spPr>
      </p:pic>
      <p:pic>
        <p:nvPicPr>
          <p:cNvPr id="5" name="Image 4" descr="Photo gratuite: Pièces De Monnaie, Euro, Argent - Image ...">
            <a:extLst>
              <a:ext uri="{FF2B5EF4-FFF2-40B4-BE49-F238E27FC236}">
                <a16:creationId xmlns:a16="http://schemas.microsoft.com/office/drawing/2014/main" id="{47AD860E-642C-8244-B0F2-CB45BF9BD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4087" y="422386"/>
            <a:ext cx="2700000" cy="1800000"/>
          </a:xfrm>
          <a:prstGeom prst="rect">
            <a:avLst/>
          </a:prstGeom>
        </p:spPr>
      </p:pic>
      <p:pic>
        <p:nvPicPr>
          <p:cNvPr id="6" name="Image 5" descr="Euros Billets de Banque Photo stock libre - Public Domain ...">
            <a:extLst>
              <a:ext uri="{FF2B5EF4-FFF2-40B4-BE49-F238E27FC236}">
                <a16:creationId xmlns:a16="http://schemas.microsoft.com/office/drawing/2014/main" id="{4565D1CD-BDEC-BE42-A92E-98FC1A730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44457" y="360589"/>
            <a:ext cx="2700000" cy="1800000"/>
          </a:xfrm>
          <a:prstGeom prst="rect">
            <a:avLst/>
          </a:prstGeom>
        </p:spPr>
      </p:pic>
      <p:pic>
        <p:nvPicPr>
          <p:cNvPr id="7" name="Image 6" descr="File:Betaalpas en logo contactloos betalen - 8966256167 ...">
            <a:extLst>
              <a:ext uri="{FF2B5EF4-FFF2-40B4-BE49-F238E27FC236}">
                <a16:creationId xmlns:a16="http://schemas.microsoft.com/office/drawing/2014/main" id="{2321D240-C437-5941-BA20-0A3DEA5BF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4627" y="4241362"/>
            <a:ext cx="2705573" cy="180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FFDD65-FB8F-7C44-94A0-5FF10EA53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5419" y="4666115"/>
            <a:ext cx="3810390" cy="180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DC9A92-91BD-5940-B1F0-A74A53DA3E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0283D7-C2C1-E84A-9E7A-1C238140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Les médias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82A535-E4A2-5645-B9AA-D77959FC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802" y="3662192"/>
            <a:ext cx="1905000" cy="1066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D04899-C1E1-9C44-AB82-212A06AB6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845216"/>
            <a:ext cx="1968500" cy="1028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85BF30-582F-CE42-9C83-B8C0C5F5F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002" y="952823"/>
            <a:ext cx="1447800" cy="1397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309222-085A-C44A-B5E3-05B116C70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75" y="3860574"/>
            <a:ext cx="1905000" cy="1066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3ED7C1E-4687-B64D-9CF3-88A264AC7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874" y="1963057"/>
            <a:ext cx="1651000" cy="1219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D96D37-300D-1A40-A3DF-FAFACE8B7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718" y="4592421"/>
            <a:ext cx="1739900" cy="1155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A5754C9-94E2-8844-ACDA-F5CBADC0B0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CD958-76FA-D943-A1A7-95CBBBA5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08" y="337131"/>
            <a:ext cx="8596668" cy="1320800"/>
          </a:xfrm>
        </p:spPr>
        <p:txBody>
          <a:bodyPr/>
          <a:lstStyle/>
          <a:p>
            <a:r>
              <a:rPr lang="fr-FR" dirty="0"/>
              <a:t>Objectifs du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E529E-332E-EE47-A128-8F68F4737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Ce cours vise des objectifs d’éducation:</a:t>
            </a:r>
          </a:p>
          <a:p>
            <a:pPr marL="669925" indent="-352425">
              <a:buFont typeface="Arial" panose="020B0604020202020204" pitchFamily="34" charset="0"/>
              <a:buChar char="•"/>
            </a:pPr>
            <a:r>
              <a:rPr lang="fr-FR" dirty="0"/>
              <a:t>à la citoyenneté,</a:t>
            </a:r>
          </a:p>
          <a:p>
            <a:pPr marL="669925" indent="-352425">
              <a:buFont typeface="Arial" panose="020B0604020202020204" pitchFamily="34" charset="0"/>
              <a:buChar char="•"/>
            </a:pPr>
            <a:r>
              <a:rPr lang="fr-FR" dirty="0"/>
              <a:t>à la consommation, </a:t>
            </a:r>
          </a:p>
          <a:p>
            <a:pPr marL="669925" indent="-352425">
              <a:buFont typeface="Arial" panose="020B0604020202020204" pitchFamily="34" charset="0"/>
              <a:buChar char="•"/>
            </a:pPr>
            <a:r>
              <a:rPr lang="fr-FR" dirty="0"/>
              <a:t>à l’environnement,</a:t>
            </a:r>
          </a:p>
          <a:p>
            <a:pPr marL="669925" indent="-352425">
              <a:buFont typeface="Arial" panose="020B0604020202020204" pitchFamily="34" charset="0"/>
              <a:buChar char="•"/>
            </a:pPr>
            <a:r>
              <a:rPr lang="fr-FR" dirty="0"/>
              <a:t>à l’esprit d’entreprise,</a:t>
            </a:r>
          </a:p>
          <a:p>
            <a:pPr marL="669925" indent="-352425">
              <a:buFont typeface="Arial" panose="020B0604020202020204" pitchFamily="34" charset="0"/>
              <a:buChar char="•"/>
            </a:pPr>
            <a:r>
              <a:rPr lang="fr-FR" dirty="0"/>
              <a:t>aux médias,</a:t>
            </a:r>
          </a:p>
          <a:p>
            <a:pPr marL="669925" indent="-352425">
              <a:buFont typeface="Arial" panose="020B0604020202020204" pitchFamily="34" charset="0"/>
              <a:buChar char="•"/>
            </a:pPr>
            <a:r>
              <a:rPr lang="fr-FR" dirty="0"/>
              <a:t>interculturelle.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Il veut sensibiliser les élèves au monde dans lequel ils vivent, dans ses aspects socio-économiques.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0595D4-8030-A44F-83A7-0839D973B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7CD38-1DAD-3740-8D7F-6010746D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Contenu du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CAB0D-E2B9-C349-9C4A-2F1CD5CB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dirty="0"/>
              <a:t>Les besoins et leur satisfaction</a:t>
            </a:r>
          </a:p>
          <a:p>
            <a:pPr marL="0" indent="0" algn="ctr">
              <a:buNone/>
            </a:pPr>
            <a:endParaRPr lang="fr-FR" sz="3200" dirty="0"/>
          </a:p>
          <a:p>
            <a:r>
              <a:rPr lang="fr-FR" dirty="0"/>
              <a:t>Notion de besoin</a:t>
            </a:r>
          </a:p>
          <a:p>
            <a:r>
              <a:rPr lang="fr-FR" dirty="0"/>
              <a:t>Besoins et satisfaction</a:t>
            </a:r>
          </a:p>
          <a:p>
            <a:r>
              <a:rPr lang="fr-FR" dirty="0"/>
              <a:t>Classification des besoins</a:t>
            </a:r>
          </a:p>
          <a:p>
            <a:r>
              <a:rPr lang="fr-FR" dirty="0"/>
              <a:t>Notion de biens et de services</a:t>
            </a:r>
          </a:p>
          <a:p>
            <a:r>
              <a:rPr lang="fr-FR" dirty="0"/>
              <a:t>Classification des biens et des services</a:t>
            </a:r>
          </a:p>
          <a:p>
            <a:r>
              <a:rPr lang="fr-FR" dirty="0"/>
              <a:t>Relativité des besoins et de leurs réponses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1318F3-470D-3343-BCC8-EE1764B18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16D618E-4802-3346-B135-1EDF420D4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" t="6283" r="3145" b="7775"/>
          <a:stretch/>
        </p:blipFill>
        <p:spPr>
          <a:xfrm>
            <a:off x="2031786" y="909000"/>
            <a:ext cx="7242216" cy="50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2F7593-B1EB-AC42-A790-C7AD1615C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939FC1D-8F64-584D-803A-4E236F61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0" t="7883" r="3862" b="4920"/>
          <a:stretch/>
        </p:blipFill>
        <p:spPr>
          <a:xfrm>
            <a:off x="2017485" y="909000"/>
            <a:ext cx="7029909" cy="50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AF7A78-0B66-484E-81E0-067595186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819785-CD52-F04B-ADAE-C02473107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" t="12505" r="2381"/>
          <a:stretch/>
        </p:blipFill>
        <p:spPr>
          <a:xfrm>
            <a:off x="1477010" y="909000"/>
            <a:ext cx="7347253" cy="50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2291D0-D96C-FA43-9496-DF45477EA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CFF6D1-0E13-3443-92B7-0FF68C46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710" y="1258065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dirty="0"/>
              <a:t>La consommation</a:t>
            </a:r>
          </a:p>
          <a:p>
            <a:pPr marL="0" indent="0" algn="ctr">
              <a:buNone/>
            </a:pPr>
            <a:endParaRPr lang="fr-FR" sz="3600" dirty="0"/>
          </a:p>
          <a:p>
            <a:r>
              <a:rPr lang="fr-FR" dirty="0"/>
              <a:t>Enquête sur la consommation du chocolat</a:t>
            </a:r>
          </a:p>
          <a:p>
            <a:r>
              <a:rPr lang="fr-FR" dirty="0"/>
              <a:t>Notion de consommation</a:t>
            </a:r>
          </a:p>
          <a:p>
            <a:r>
              <a:rPr lang="fr-FR" dirty="0"/>
              <a:t>Types de consommation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D5E62B-1B56-CB48-B096-7A97ED85D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C175F2-175F-8542-A0D1-589A417AE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3" t="8448" r="2804" b="6614"/>
          <a:stretch/>
        </p:blipFill>
        <p:spPr>
          <a:xfrm>
            <a:off x="1596571" y="909000"/>
            <a:ext cx="7066051" cy="50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8979D9-31F4-D242-8997-EAA00E0BB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6CBA2-C8EB-E240-9F2F-55E62799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86" y="1400568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200" dirty="0"/>
              <a:t>La production</a:t>
            </a:r>
          </a:p>
          <a:p>
            <a:pPr marL="0" indent="0" algn="ctr">
              <a:buNone/>
            </a:pPr>
            <a:endParaRPr lang="fr-FR" sz="3200" dirty="0"/>
          </a:p>
          <a:p>
            <a:r>
              <a:rPr lang="fr-FR" dirty="0"/>
              <a:t>Activité économique</a:t>
            </a:r>
          </a:p>
          <a:p>
            <a:r>
              <a:rPr lang="fr-FR" dirty="0"/>
              <a:t>Secteurs d’activité</a:t>
            </a:r>
          </a:p>
          <a:p>
            <a:r>
              <a:rPr lang="fr-FR" dirty="0"/>
              <a:t>Acteurs de l’activité économique</a:t>
            </a:r>
          </a:p>
          <a:p>
            <a:r>
              <a:rPr lang="fr-FR" dirty="0"/>
              <a:t>Raisons de la production</a:t>
            </a:r>
          </a:p>
          <a:p>
            <a:r>
              <a:rPr lang="fr-FR" dirty="0"/>
              <a:t>Facteurs de production</a:t>
            </a:r>
          </a:p>
          <a:p>
            <a:r>
              <a:rPr lang="fr-FR" dirty="0"/>
              <a:t>Cout de revient</a:t>
            </a:r>
          </a:p>
          <a:p>
            <a:r>
              <a:rPr lang="fr-FR" dirty="0"/>
              <a:t>Productivité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4185C4-33FF-E349-89FD-165CD5711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5"/>
          <a:stretch/>
        </p:blipFill>
        <p:spPr>
          <a:xfrm>
            <a:off x="8374524" y="20467"/>
            <a:ext cx="899478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111</TotalTime>
  <Words>156</Words>
  <Application>Microsoft Office PowerPoint</Application>
  <PresentationFormat>Grand écran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Facette</vt:lpstr>
      <vt:lpstr>2e activité complémentaire Socio-économie</vt:lpstr>
      <vt:lpstr>Objectifs du cours</vt:lpstr>
      <vt:lpstr>Contenu du cours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2e activité complémentaire Socio-économie</dc:title>
  <dc:creator>Valérie Jordens</dc:creator>
  <cp:lastModifiedBy>Pascale Maljean</cp:lastModifiedBy>
  <cp:revision>16</cp:revision>
  <dcterms:created xsi:type="dcterms:W3CDTF">2021-04-26T14:28:56Z</dcterms:created>
  <dcterms:modified xsi:type="dcterms:W3CDTF">2022-04-22T08:46:32Z</dcterms:modified>
</cp:coreProperties>
</file>